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24"/>
  </p:handoutMasterIdLst>
  <p:sldIdLst>
    <p:sldId id="256" r:id="rId2"/>
    <p:sldId id="257" r:id="rId3"/>
    <p:sldId id="258" r:id="rId4"/>
    <p:sldId id="261" r:id="rId5"/>
    <p:sldId id="259" r:id="rId6"/>
    <p:sldId id="260" r:id="rId7"/>
    <p:sldId id="264" r:id="rId8"/>
    <p:sldId id="267" r:id="rId9"/>
    <p:sldId id="262" r:id="rId10"/>
    <p:sldId id="265" r:id="rId11"/>
    <p:sldId id="263" r:id="rId12"/>
    <p:sldId id="266" r:id="rId13"/>
    <p:sldId id="268" r:id="rId14"/>
    <p:sldId id="269" r:id="rId15"/>
    <p:sldId id="270" r:id="rId16"/>
    <p:sldId id="271" r:id="rId17"/>
    <p:sldId id="272" r:id="rId18"/>
    <p:sldId id="273" r:id="rId19"/>
    <p:sldId id="274" r:id="rId20"/>
    <p:sldId id="275" r:id="rId21"/>
    <p:sldId id="276" r:id="rId22"/>
    <p:sldId id="277"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0" d="100"/>
          <a:sy n="110" d="100"/>
        </p:scale>
        <p:origin x="-1644" y="-96"/>
      </p:cViewPr>
      <p:guideLst>
        <p:guide orient="horz" pos="2160"/>
        <p:guide pos="2880"/>
      </p:guideLst>
    </p:cSldViewPr>
  </p:slideViewPr>
  <p:notesTextViewPr>
    <p:cViewPr>
      <p:scale>
        <a:sx n="100" d="100"/>
        <a:sy n="100" d="100"/>
      </p:scale>
      <p:origin x="0" y="0"/>
    </p:cViewPr>
  </p:notesTextViewPr>
  <p:notesViewPr>
    <p:cSldViewPr>
      <p:cViewPr varScale="1">
        <p:scale>
          <a:sx n="88" d="100"/>
          <a:sy n="88" d="100"/>
        </p:scale>
        <p:origin x="-387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BEE426D-7A66-4A85-BF82-E951FF77150D}" type="datetimeFigureOut">
              <a:rPr lang="en-US" smtClean="0"/>
              <a:t>8/26/2019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842F5D5-28D0-41CC-830F-B8F1B64818F1}" type="slidenum">
              <a:rPr lang="en-US" smtClean="0"/>
              <a:t>‹#›</a:t>
            </a:fld>
            <a:endParaRPr lang="en-US"/>
          </a:p>
        </p:txBody>
      </p:sp>
    </p:spTree>
    <p:extLst>
      <p:ext uri="{BB962C8B-B14F-4D97-AF65-F5344CB8AC3E}">
        <p14:creationId xmlns:p14="http://schemas.microsoft.com/office/powerpoint/2010/main" val="491384000"/>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wmf>
</file>

<file path=ppt/media/image13.jpeg>
</file>

<file path=ppt/media/image14.png>
</file>

<file path=ppt/media/image15.jpeg>
</file>

<file path=ppt/media/image16.png>
</file>

<file path=ppt/media/image17.png>
</file>

<file path=ppt/media/image18.png>
</file>

<file path=ppt/media/image2.jpeg>
</file>

<file path=ppt/media/image3.jpe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8/26/2019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12.wmf"/></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8900399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7800" y="1447800"/>
            <a:ext cx="6305550" cy="4171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56532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Image result for clean algorith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52400"/>
            <a:ext cx="8448136" cy="63361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23481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Points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It’s a shadow</a:t>
            </a:r>
          </a:p>
          <a:p>
            <a:r>
              <a:rPr lang="en-US" dirty="0"/>
              <a:t>M87’s black hole was predicted to be one of the largest viewable from Earth — making it a perfect target for the </a:t>
            </a:r>
            <a:r>
              <a:rPr lang="en-US" dirty="0" smtClean="0"/>
              <a:t>EHT</a:t>
            </a:r>
          </a:p>
          <a:p>
            <a:r>
              <a:rPr lang="en-US" dirty="0"/>
              <a:t>Each telescope of the EHT produced enormous amounts of data — roughly 350 terabytes per day </a:t>
            </a:r>
            <a:endParaRPr lang="en-US" dirty="0" smtClean="0"/>
          </a:p>
          <a:p>
            <a:r>
              <a:rPr lang="en-US" dirty="0"/>
              <a:t>VLBI allows the EHT to achieve an angular resolution of 20 micro-</a:t>
            </a:r>
            <a:r>
              <a:rPr lang="en-US" dirty="0" err="1"/>
              <a:t>arcseconds</a:t>
            </a:r>
            <a:r>
              <a:rPr lang="en-US" dirty="0"/>
              <a:t> — enough to read a newspaper in New York from a sidewalk café in Paris</a:t>
            </a:r>
          </a:p>
        </p:txBody>
      </p:sp>
    </p:spTree>
    <p:extLst>
      <p:ext uri="{BB962C8B-B14F-4D97-AF65-F5344CB8AC3E}">
        <p14:creationId xmlns:p14="http://schemas.microsoft.com/office/powerpoint/2010/main" val="35179150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sz="2000" dirty="0"/>
              <a:t>How does a star become a black hole, or part of a supermassive black hole? A star burns energy in the form of nuclear fuel. This energy pushes outward and balances the inward pull of gravity created by the mass of the star. When a star runs out of fuel, it can no longer generate any push against the gravity of all its mass. The gravity forces everything toward the center of the burned out star and the core collapses into a black hole. The outer layers of the star explode in what is called a supernova.</a:t>
            </a:r>
          </a:p>
        </p:txBody>
      </p:sp>
    </p:spTree>
    <p:extLst>
      <p:ext uri="{BB962C8B-B14F-4D97-AF65-F5344CB8AC3E}">
        <p14:creationId xmlns:p14="http://schemas.microsoft.com/office/powerpoint/2010/main" val="872858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1295400"/>
            <a:ext cx="4023683" cy="2941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68643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1951781"/>
            <a:ext cx="3871383" cy="461665"/>
          </a:xfrm>
          <a:prstGeom prst="rect">
            <a:avLst/>
          </a:prstGeom>
          <a:noFill/>
        </p:spPr>
        <p:txBody>
          <a:bodyPr wrap="square" lIns="91440" tIns="45720" rIns="91440" bIns="45720">
            <a:spAutoFit/>
          </a:bodyPr>
          <a:lstStyle/>
          <a:p>
            <a:pPr algn="ctr"/>
            <a:r>
              <a:rPr lang="en-US" sz="2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Telescope Size</a:t>
            </a:r>
            <a:endParaRPr lang="en-US" sz="2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sp>
        <p:nvSpPr>
          <p:cNvPr id="5" name="Freeform 4"/>
          <p:cNvSpPr/>
          <p:nvPr/>
        </p:nvSpPr>
        <p:spPr>
          <a:xfrm>
            <a:off x="3048000" y="1864523"/>
            <a:ext cx="982856" cy="636180"/>
          </a:xfrm>
          <a:custGeom>
            <a:avLst/>
            <a:gdLst>
              <a:gd name="connsiteX0" fmla="*/ 1079583 w 1079583"/>
              <a:gd name="connsiteY0" fmla="*/ 0 h 845514"/>
              <a:gd name="connsiteX1" fmla="*/ 191062 w 1079583"/>
              <a:gd name="connsiteY1" fmla="*/ 845389 h 845514"/>
              <a:gd name="connsiteX2" fmla="*/ 61666 w 1079583"/>
              <a:gd name="connsiteY2" fmla="*/ 69011 h 845514"/>
              <a:gd name="connsiteX3" fmla="*/ 967439 w 1079583"/>
              <a:gd name="connsiteY3" fmla="*/ 819509 h 845514"/>
              <a:gd name="connsiteX4" fmla="*/ 967439 w 1079583"/>
              <a:gd name="connsiteY4" fmla="*/ 819509 h 845514"/>
              <a:gd name="connsiteX5" fmla="*/ 1027824 w 1079583"/>
              <a:gd name="connsiteY5" fmla="*/ 828136 h 84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9583" h="845514">
                <a:moveTo>
                  <a:pt x="1079583" y="0"/>
                </a:moveTo>
                <a:cubicBezTo>
                  <a:pt x="720149" y="416943"/>
                  <a:pt x="360715" y="833887"/>
                  <a:pt x="191062" y="845389"/>
                </a:cubicBezTo>
                <a:cubicBezTo>
                  <a:pt x="21409" y="856891"/>
                  <a:pt x="-67730" y="73324"/>
                  <a:pt x="61666" y="69011"/>
                </a:cubicBezTo>
                <a:cubicBezTo>
                  <a:pt x="191062" y="64698"/>
                  <a:pt x="967439" y="819509"/>
                  <a:pt x="967439" y="819509"/>
                </a:cubicBezTo>
                <a:lnTo>
                  <a:pt x="967439" y="819509"/>
                </a:lnTo>
                <a:lnTo>
                  <a:pt x="1027824" y="828136"/>
                </a:lnTo>
              </a:path>
            </a:pathLst>
          </a:cu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 name="Straight Connector 6"/>
          <p:cNvCxnSpPr/>
          <p:nvPr/>
        </p:nvCxnSpPr>
        <p:spPr>
          <a:xfrm>
            <a:off x="4301150" y="2264264"/>
            <a:ext cx="2133600"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4490500" y="1802599"/>
            <a:ext cx="1710981" cy="461665"/>
          </a:xfrm>
          <a:prstGeom prst="rect">
            <a:avLst/>
          </a:prstGeom>
          <a:noFill/>
        </p:spPr>
        <p:txBody>
          <a:bodyPr wrap="none" lIns="91440" tIns="45720" rIns="91440" bIns="45720">
            <a:spAutoFit/>
          </a:bodyPr>
          <a:lstStyle/>
          <a:p>
            <a:pPr algn="ctr"/>
            <a:r>
              <a:rPr lang="en-US" sz="2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Wavelength</a:t>
            </a:r>
            <a:endParaRPr lang="en-US" sz="2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sp>
        <p:nvSpPr>
          <p:cNvPr id="9" name="Rectangle 8"/>
          <p:cNvSpPr/>
          <p:nvPr/>
        </p:nvSpPr>
        <p:spPr>
          <a:xfrm>
            <a:off x="4253705" y="2402088"/>
            <a:ext cx="2618345" cy="461665"/>
          </a:xfrm>
          <a:prstGeom prst="rect">
            <a:avLst/>
          </a:prstGeom>
          <a:noFill/>
        </p:spPr>
        <p:txBody>
          <a:bodyPr wrap="none" lIns="91440" tIns="45720" rIns="91440" bIns="45720">
            <a:spAutoFit/>
          </a:bodyPr>
          <a:lstStyle/>
          <a:p>
            <a:pPr algn="ctr"/>
            <a:r>
              <a:rPr lang="en-US" sz="2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Angular Resolution</a:t>
            </a:r>
            <a:endParaRPr lang="en-US" sz="2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3276600"/>
            <a:ext cx="5429250" cy="2009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32574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25741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25741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25741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2574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04" y="609600"/>
            <a:ext cx="9001997" cy="54759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1246611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25741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25741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 y="571500"/>
            <a:ext cx="9105900" cy="571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32574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8" name="Picture 20" descr="Edge of Solar Syste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720" y="4277832"/>
            <a:ext cx="4046280" cy="242776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Image result for higgs boson partic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9600" y="133709"/>
            <a:ext cx="3825785" cy="1999891"/>
          </a:xfrm>
          <a:prstGeom prst="rect">
            <a:avLst/>
          </a:prstGeom>
          <a:noFill/>
          <a:extLst>
            <a:ext uri="{909E8E84-426E-40DD-AFC4-6F175D3DCCD1}">
              <a14:hiddenFill xmlns:a14="http://schemas.microsoft.com/office/drawing/2010/main">
                <a:solidFill>
                  <a:srgbClr val="FFFFFF"/>
                </a:solidFill>
              </a14:hiddenFill>
            </a:ext>
          </a:extLst>
        </p:spPr>
      </p:pic>
      <p:sp>
        <p:nvSpPr>
          <p:cNvPr id="2" name="AutoShape 10" descr="Image result for cosmological discoverie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12" descr="Image result for cosmological discoverie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62"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43000" y="2025462"/>
            <a:ext cx="3817646" cy="25983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5" name="Picture 1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7115" y="137824"/>
            <a:ext cx="3565285" cy="21331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6" name="Picture 18"/>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105400" y="2209800"/>
            <a:ext cx="3576697" cy="2137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AutoShape 24" descr="supernova, SN 2016iet supernova, giant star explosion, dead star, dead star in space, Center for Astrophysics Harvard &amp; Smithsonian, European Space Agency, ESA, Gaia satellite, star with 200 times mass of the Sun"/>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26" descr="supernova, SN 2016iet supernova, giant star explosion, dead star, dead star in space, Center for Astrophysics Harvard &amp; Smithsonian, European Space Agency, ESA, Gaia satellite, star with 200 times mass of the Sun"/>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76" name="Picture 2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43400" y="4423967"/>
            <a:ext cx="4162425" cy="22630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4552253" y="4765292"/>
            <a:ext cx="1300356" cy="369332"/>
          </a:xfrm>
          <a:prstGeom prst="rect">
            <a:avLst/>
          </a:prstGeom>
          <a:noFill/>
        </p:spPr>
        <p:txBody>
          <a:bodyPr wrap="none" lIns="91440" tIns="45720" rIns="91440" bIns="45720">
            <a:spAutoFit/>
          </a:bodyPr>
          <a:lstStyle/>
          <a:p>
            <a:pPr algn="ctr"/>
            <a:r>
              <a:rPr lang="en-US"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Supernova</a:t>
            </a:r>
            <a:endParaRPr lang="en-US"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endParaRPr>
          </a:p>
        </p:txBody>
      </p:sp>
    </p:spTree>
    <p:extLst>
      <p:ext uri="{BB962C8B-B14F-4D97-AF65-F5344CB8AC3E}">
        <p14:creationId xmlns:p14="http://schemas.microsoft.com/office/powerpoint/2010/main" val="27681744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result for katie bouman black hole algorith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304800"/>
            <a:ext cx="7429500" cy="4171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3476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An illustration of a black hole surrounded by a bright, colorful swirl of material. Text describes each part of the black hole and its surrounding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02" y="150018"/>
            <a:ext cx="9144000" cy="64793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91959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4" name="Picture 8" descr="Image result for interstellar spacetime sce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227162"/>
            <a:ext cx="7858125" cy="441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52106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http://www.astronomy.com/-/media/Images/News%20and%20Observing/News/2019/04/globalarray1.jpg?mw=1000&amp;mh=80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98373"/>
            <a:ext cx="7505700" cy="63548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08388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p:extLst>
              <p:ext uri="{D42A27DB-BD31-4B8C-83A1-F6EECF244321}">
                <p14:modId xmlns:p14="http://schemas.microsoft.com/office/powerpoint/2010/main" val="3310288459"/>
              </p:ext>
            </p:extLst>
          </p:nvPr>
        </p:nvGraphicFramePr>
        <p:xfrm>
          <a:off x="1524000" y="2286000"/>
          <a:ext cx="4811713" cy="482600"/>
        </p:xfrm>
        <a:graphic>
          <a:graphicData uri="http://schemas.openxmlformats.org/presentationml/2006/ole">
            <mc:AlternateContent xmlns:mc="http://schemas.openxmlformats.org/markup-compatibility/2006">
              <mc:Choice xmlns:v="urn:schemas-microsoft-com:vml" Requires="v">
                <p:oleObj spid="_x0000_s10248" name="Packager Shell Object" showAsIcon="1" r:id="rId3" imgW="4811760" imgH="482400" progId="Package">
                  <p:embed/>
                </p:oleObj>
              </mc:Choice>
              <mc:Fallback>
                <p:oleObj name="Packager Shell Object" showAsIcon="1" r:id="rId3" imgW="4811760" imgH="482400" progId="Package">
                  <p:embed/>
                  <p:pic>
                    <p:nvPicPr>
                      <p:cNvPr id="0" name=""/>
                      <p:cNvPicPr/>
                      <p:nvPr/>
                    </p:nvPicPr>
                    <p:blipFill>
                      <a:blip r:embed="rId4"/>
                      <a:stretch>
                        <a:fillRect/>
                      </a:stretch>
                    </p:blipFill>
                    <p:spPr>
                      <a:xfrm>
                        <a:off x="1524000" y="2286000"/>
                        <a:ext cx="4811713" cy="482600"/>
                      </a:xfrm>
                      <a:prstGeom prst="rect">
                        <a:avLst/>
                      </a:prstGeom>
                    </p:spPr>
                  </p:pic>
                </p:oleObj>
              </mc:Fallback>
            </mc:AlternateContent>
          </a:graphicData>
        </a:graphic>
      </p:graphicFrame>
    </p:spTree>
    <p:extLst>
      <p:ext uri="{BB962C8B-B14F-4D97-AF65-F5344CB8AC3E}">
        <p14:creationId xmlns:p14="http://schemas.microsoft.com/office/powerpoint/2010/main" val="4090382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Image result for katie bouman black hole algorith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685800"/>
            <a:ext cx="7162800" cy="477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503329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727</TotalTime>
  <Words>155</Words>
  <Application>Microsoft Office PowerPoint</Application>
  <PresentationFormat>On-screen Show (4:3)</PresentationFormat>
  <Paragraphs>10</Paragraphs>
  <Slides>22</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24" baseType="lpstr">
      <vt:lpstr>Office Theme</vt:lpstr>
      <vt:lpstr>Packager Shell Object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Points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26</cp:revision>
  <dcterms:created xsi:type="dcterms:W3CDTF">2006-08-16T00:00:00Z</dcterms:created>
  <dcterms:modified xsi:type="dcterms:W3CDTF">2019-08-25T19:55:38Z</dcterms:modified>
</cp:coreProperties>
</file>

<file path=docProps/thumbnail.jpeg>
</file>